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2" d="100"/>
          <a:sy n="92" d="100"/>
        </p:scale>
        <p:origin x="307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31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201168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Missing Vital Sign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548640" y="35661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the VO₂ max already on your wrist into a managed clinical signal —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predict and lower cardiometabolic risk.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4937760"/>
            <a:ext cx="3200400" cy="54864"/>
          </a:xfrm>
          <a:prstGeom prst="rect">
            <a:avLst/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5074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Overview  ·  July 2026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863840" y="5074920"/>
            <a:ext cx="37764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aeroglyphics.dev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shape for bulk CSV. One shape for API.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54864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20574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Bulk CSV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85800" y="25146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a .csv file. Header row required. UTF-8.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85800" y="2926080"/>
            <a:ext cx="5029200" cy="2194560"/>
          </a:xfrm>
          <a:prstGeom prst="roundRect">
            <a:avLst>
              <a:gd name="adj" fmla="val 3333"/>
            </a:avLst>
          </a:prstGeom>
          <a:solidFill>
            <a:srgbClr val="0E2A33"/>
          </a:solidFill>
          <a:ln w="12700">
            <a:solidFill>
              <a:srgbClr val="0E2A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3017520"/>
            <a:ext cx="4754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date,vo2,source,note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2025-01-04,42.1,smartwatch,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2025-01-11,42.6,smartwatch,easy week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2025-02-01,44.0,cpet,lab test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2025-02-15,44.3,estimated,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…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85800" y="525780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date  ISO YYYY-MM-DD    • vo2  ml/kg/min    • source  smartwatch | cpet | estimated    • note  free text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245352" y="1920240"/>
            <a:ext cx="54864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73952" y="20574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 API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473952" y="251460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one or many readings. Idempotent on (user, date).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73952" y="2926080"/>
            <a:ext cx="5029200" cy="2194560"/>
          </a:xfrm>
          <a:prstGeom prst="roundRect">
            <a:avLst>
              <a:gd name="adj" fmla="val 3333"/>
            </a:avLst>
          </a:prstGeom>
          <a:solidFill>
            <a:srgbClr val="0E2A33"/>
          </a:solidFill>
          <a:ln w="12700">
            <a:solidFill>
              <a:srgbClr val="0E2A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611112" y="3017520"/>
            <a:ext cx="4754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POST /api/public/entries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Authorization: Bearer &lt;API_KEY&gt;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Content-Type: application/json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"entries": [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{ "date": "2025-02-01",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"vo2": 44.0,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"source": "cpet",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"note": "lab test" }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]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73952" y="5257800"/>
            <a:ext cx="5029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200 { inserted: N }    • Rate limit 60 req/min    • Webhooks on new insight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9/14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LOOPS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every new reading makes the model better.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097280" y="3154680"/>
            <a:ext cx="201168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15468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Wearable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CPET readings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0" y="1600200"/>
            <a:ext cx="201168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114800" y="160020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Filtered VO₂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trajectory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132320" y="3154680"/>
            <a:ext cx="201168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132320" y="315468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&amp; dose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14800" y="4709160"/>
            <a:ext cx="2011680" cy="1371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114800" y="470916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response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outcome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017520" y="3383280"/>
            <a:ext cx="1188720" cy="0"/>
          </a:xfrm>
          <a:prstGeom prst="line">
            <a:avLst/>
          </a:prstGeom>
          <a:noFill/>
          <a:ln w="25400">
            <a:solidFill>
              <a:srgbClr val="0FA6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035040" y="2651760"/>
            <a:ext cx="1188720" cy="731520"/>
          </a:xfrm>
          <a:prstGeom prst="line">
            <a:avLst/>
          </a:prstGeom>
          <a:noFill/>
          <a:ln w="25400">
            <a:solidFill>
              <a:srgbClr val="0FA6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7223760" y="4297680"/>
            <a:ext cx="0" cy="731520"/>
          </a:xfrm>
          <a:prstGeom prst="line">
            <a:avLst/>
          </a:prstGeom>
          <a:noFill/>
          <a:ln w="25400">
            <a:solidFill>
              <a:srgbClr val="0FA6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206240" y="5029200"/>
            <a:ext cx="0" cy="0"/>
          </a:xfrm>
          <a:prstGeom prst="line">
            <a:avLst/>
          </a:prstGeom>
          <a:noFill/>
          <a:ln w="25400">
            <a:solidFill>
              <a:srgbClr val="0FA6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9509760" y="2011680"/>
            <a:ext cx="2286000" cy="4023360"/>
          </a:xfrm>
          <a:prstGeom prst="roundRect">
            <a:avLst>
              <a:gd name="adj" fmla="val 4800"/>
            </a:avLst>
          </a:prstGeom>
          <a:solidFill>
            <a:srgbClr val="13232B"/>
          </a:solidFill>
          <a:ln w="12700">
            <a:solidFill>
              <a:srgbClr val="1323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46920" y="21488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that means for you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646920" y="2697480"/>
            <a:ext cx="201168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The plan tightens week over week.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Uncertainty bands shrink as data accumulates.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Your model is yours — not a population average.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loops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10/14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PLAN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phases. Each de-risks the next.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3703320" cy="347472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920240"/>
            <a:ext cx="3703320" cy="457200"/>
          </a:xfrm>
          <a:prstGeom prst="rect">
            <a:avLst/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92024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26060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Estimation validity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85800" y="333756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Filtered wearable VO₂ vs gold-standard CPET across ages, sexes, fitness levels.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70832" y="1920240"/>
            <a:ext cx="3703320" cy="347472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70832" y="1920240"/>
            <a:ext cx="3703320" cy="457200"/>
          </a:xfrm>
          <a:prstGeom prst="rect">
            <a:avLst/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370832" y="192024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99432" y="26060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Predictive lift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99432" y="333756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Beat standard risk scores (Framingham, ASCVD) on cardiometabolic events in linked data.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84464" y="1920240"/>
            <a:ext cx="3703320" cy="347472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84464" y="1920240"/>
            <a:ext cx="3703320" cy="457200"/>
          </a:xfrm>
          <a:prstGeom prst="rect">
            <a:avLst/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84464" y="1920240"/>
            <a:ext cx="3703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513064" y="2606040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Interventional trial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513064" y="333756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Prospective RCT: closed-loop dosing raises VO₂ and lowers measured risk vs usual care.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plan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11/14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category is real, growing, and reimbursable.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210312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$42B → $141B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45720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 digital-health segment  ·  2024 → 2030E  ·  ~22.5% CAGR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4480560"/>
            <a:ext cx="370332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45720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Reimbursement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5029200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Medicare RPM codes already pay ~$120+/patient/month for device-based physiologic monitoring.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0832" y="4480560"/>
            <a:ext cx="370332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53712" y="45720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path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53712" y="5029200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SaMD (Software as a Medical Device) path defined — validation studies unlock clearance.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284464" y="4480560"/>
            <a:ext cx="370332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467344" y="457200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Guideline tailwind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467344" y="5029200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AHA vital-sign mandate precedes the tooling — the market is waiting for the product.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12/14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THE SIGNAL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 with the wearable you already own.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548640" y="32004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in, connect your device, and see your VO₂ trajectory in under a minute.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a CSV export or hit our API if you'd rather move at scale.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48640" y="4572000"/>
            <a:ext cx="3566160" cy="1188720"/>
          </a:xfrm>
          <a:prstGeom prst="roundRect">
            <a:avLst>
              <a:gd name="adj" fmla="val 7692"/>
            </a:avLst>
          </a:prstGeom>
          <a:solidFill>
            <a:srgbClr val="13232B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47091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Try the estimator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31520" y="5212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aeroglyphics.dev/estimator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89120" y="4572000"/>
            <a:ext cx="3566160" cy="1188720"/>
          </a:xfrm>
          <a:prstGeom prst="roundRect">
            <a:avLst>
              <a:gd name="adj" fmla="val 7692"/>
            </a:avLst>
          </a:prstGeom>
          <a:solidFill>
            <a:srgbClr val="13232B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0" y="47091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 the science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572000" y="5212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aeroglyphics.dev/research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229600" y="4572000"/>
            <a:ext cx="3566160" cy="1188720"/>
          </a:xfrm>
          <a:prstGeom prst="roundRect">
            <a:avLst>
              <a:gd name="adj" fmla="val 7692"/>
            </a:avLst>
          </a:prstGeom>
          <a:solidFill>
            <a:srgbClr val="13232B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412480" y="47091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Talk to us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8412480" y="5212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hello@aeroglyphics.dev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6A7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The missing vital sign  ·  July 2026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Cardiometabolic disease is the largest cost in medicine.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201168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F970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61%</a:t>
            </a:r>
            <a:endParaRPr lang="en-US" sz="11000" dirty="0"/>
          </a:p>
        </p:txBody>
      </p:sp>
      <p:sp>
        <p:nvSpPr>
          <p:cNvPr id="5" name="Text 3"/>
          <p:cNvSpPr/>
          <p:nvPr/>
        </p:nvSpPr>
        <p:spPr>
          <a:xfrm>
            <a:off x="457200" y="356616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US adults projected to have cardiovascular disease by 2050 (AHA).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297680" y="201168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F970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$413B</a:t>
            </a:r>
            <a:endParaRPr lang="en-US" sz="11000" dirty="0"/>
          </a:p>
        </p:txBody>
      </p:sp>
      <p:sp>
        <p:nvSpPr>
          <p:cNvPr id="7" name="Text 5"/>
          <p:cNvSpPr/>
          <p:nvPr/>
        </p:nvSpPr>
        <p:spPr>
          <a:xfrm>
            <a:off x="4297680" y="356616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annual cost of diabetes alone — 1 in 4 healthcare dollars.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138160" y="201168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endParaRPr lang="en-US" sz="11000" dirty="0"/>
          </a:p>
        </p:txBody>
      </p:sp>
      <p:sp>
        <p:nvSpPr>
          <p:cNvPr id="9" name="Text 7"/>
          <p:cNvSpPr/>
          <p:nvPr/>
        </p:nvSpPr>
        <p:spPr>
          <a:xfrm>
            <a:off x="8138160" y="356616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products that manage the shared upstream signal: aerobic capacity.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4937760"/>
            <a:ext cx="11274552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22960" y="507492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shared early-warning signal — declining VO₂ max — already exists on 560M+ wrists. No one is treating it as a vital sign.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1/14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VO₂ max is the strongest modifiable predictor of death.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2011680"/>
            <a:ext cx="37033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3474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1st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731520" y="3429000"/>
            <a:ext cx="3246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mortality hazard than smoking, diabetes, or coronary disease.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n = 122,007 (Mandsager, JAMA Netw Open 2018).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70832" y="2011680"/>
            <a:ext cx="37033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53712" y="2148840"/>
            <a:ext cx="3474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−14%</a:t>
            </a:r>
            <a:endParaRPr lang="en-US" sz="7200" dirty="0"/>
          </a:p>
        </p:txBody>
      </p:sp>
      <p:sp>
        <p:nvSpPr>
          <p:cNvPr id="9" name="Text 7"/>
          <p:cNvSpPr/>
          <p:nvPr/>
        </p:nvSpPr>
        <p:spPr>
          <a:xfrm>
            <a:off x="4645152" y="3429000"/>
            <a:ext cx="3246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All-cause mortality reduction per 1-MET gain in fitness.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observed ceiling of benefit.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284464" y="2011680"/>
            <a:ext cx="37033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467344" y="2148840"/>
            <a:ext cx="3474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−44%</a:t>
            </a:r>
            <a:endParaRPr lang="en-US" sz="7200" dirty="0"/>
          </a:p>
        </p:txBody>
      </p:sp>
      <p:sp>
        <p:nvSpPr>
          <p:cNvPr id="12" name="Text 10"/>
          <p:cNvSpPr/>
          <p:nvPr/>
        </p:nvSpPr>
        <p:spPr>
          <a:xfrm>
            <a:off x="8558784" y="3429000"/>
            <a:ext cx="32461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all-cause mortality moving from “unfit” → “fit”.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 is reversible with training.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5029200"/>
            <a:ext cx="112745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AHA designates cardiorespiratory fitness a clinical vital sign. A 2025 clinical-cardiology review confirms VO₂ max as an independent predictor across heart failure, coronary disease, and metabolic conditions.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VO₂ max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2/14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shifts converged. All in the last 24 months.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1005840" cy="1005840"/>
          </a:xfrm>
          <a:prstGeom prst="roundRect">
            <a:avLst>
              <a:gd name="adj" fmla="val 13636"/>
            </a:avLst>
          </a:prstGeom>
          <a:solidFill>
            <a:srgbClr val="13232B"/>
          </a:solidFill>
          <a:ln w="12700">
            <a:solidFill>
              <a:srgbClr val="1323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737360" y="19659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Ubiquity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737360" y="2423160"/>
            <a:ext cx="9966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560M+ wearables passively output a VO₂ max estimate — Apple, Garmin, Whoop, Polar, Fitbit, Oura.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3383280"/>
            <a:ext cx="1005840" cy="1005840"/>
          </a:xfrm>
          <a:prstGeom prst="roundRect">
            <a:avLst>
              <a:gd name="adj" fmla="val 13636"/>
            </a:avLst>
          </a:prstGeom>
          <a:solidFill>
            <a:srgbClr val="13232B"/>
          </a:solidFill>
          <a:ln w="12700">
            <a:solidFill>
              <a:srgbClr val="1323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57200" y="338328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1737360" y="3429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Mandate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737360" y="3886200"/>
            <a:ext cx="9966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AHA already calls cardiorespiratory fitness a clinical vital sign — the guideline preceded the tooling.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4846320"/>
            <a:ext cx="1005840" cy="1005840"/>
          </a:xfrm>
          <a:prstGeom prst="roundRect">
            <a:avLst>
              <a:gd name="adj" fmla="val 13636"/>
            </a:avLst>
          </a:prstGeom>
          <a:solidFill>
            <a:srgbClr val="13232B"/>
          </a:solidFill>
          <a:ln w="12700">
            <a:solidFill>
              <a:srgbClr val="1323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7373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737360" y="5349240"/>
            <a:ext cx="9966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Wearable foundation models plus state-space filtering turn noisy free-living readings into a calibrated trajectory.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3/14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APPROACH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closed loop across three technical moats.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370332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85800" y="2103120"/>
            <a:ext cx="1463040" cy="320040"/>
          </a:xfrm>
          <a:prstGeom prst="roundRect">
            <a:avLst>
              <a:gd name="adj" fmla="val 22857"/>
            </a:avLst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210312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 in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Estimation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85800" y="315468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Fuse repeated free-living VO₂ readings into a single filtered latent state, overcoming per-device noise.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70832" y="1920240"/>
            <a:ext cx="370332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99432" y="2103120"/>
            <a:ext cx="1463040" cy="320040"/>
          </a:xfrm>
          <a:prstGeom prst="roundRect">
            <a:avLst>
              <a:gd name="adj" fmla="val 22857"/>
            </a:avLst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99432" y="210312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Truth recovered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99432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Stochastic models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99432" y="315468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Kalman / EKF / UKF tracking, HMM segmentation, particle filters, Gaussian processes — with calibrated uncertainty.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84464" y="1920240"/>
            <a:ext cx="370332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513064" y="2103120"/>
            <a:ext cx="1463040" cy="320040"/>
          </a:xfrm>
          <a:prstGeom prst="roundRect">
            <a:avLst>
              <a:gd name="adj" fmla="val 22857"/>
            </a:avLst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13064" y="2103120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out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513064" y="256032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Learning networks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513064" y="315468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LSTM &amp; transformer encoders, DeepSurv / DeepHit survival models, RL dosing of interventions.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5486400"/>
            <a:ext cx="11274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Hardware-agnostic — we ride wearable distribution, we don't compete with it.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4/14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JOURNEY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wrist to managed vital sign — in one loop.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2103120"/>
            <a:ext cx="2148840" cy="21945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2103120"/>
            <a:ext cx="2148840" cy="320040"/>
          </a:xfrm>
          <a:prstGeom prst="roundRect">
            <a:avLst>
              <a:gd name="adj" fmla="val 34286"/>
            </a:avLst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25146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Connect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30175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in. Link Apple Health, Garmin, Whoop, Fitbit, Oura — or upload a CSV / call our API.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578608" y="292608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2743200" y="2103120"/>
            <a:ext cx="2148840" cy="21945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43200" y="2103120"/>
            <a:ext cx="2148840" cy="320040"/>
          </a:xfrm>
          <a:prstGeom prst="roundRect">
            <a:avLst>
              <a:gd name="adj" fmla="val 34286"/>
            </a:avLst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880360" y="25146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Estimate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880360" y="30175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readings fused into a filtered VO₂ trajectory with calibrated uncertainty.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64608" y="292608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600" dirty="0"/>
          </a:p>
        </p:txBody>
      </p:sp>
      <p:sp>
        <p:nvSpPr>
          <p:cNvPr id="14" name="Shape 12"/>
          <p:cNvSpPr/>
          <p:nvPr/>
        </p:nvSpPr>
        <p:spPr>
          <a:xfrm>
            <a:off x="5029200" y="2103120"/>
            <a:ext cx="2148840" cy="21945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029200" y="2103120"/>
            <a:ext cx="2148840" cy="320040"/>
          </a:xfrm>
          <a:prstGeom prst="roundRect">
            <a:avLst>
              <a:gd name="adj" fmla="val 34286"/>
            </a:avLst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166360" y="25146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Interpret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166360" y="30175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Percentile vs FRIEND norms, mortality-risk band, and 90-day forecast.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150608" y="292608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600" dirty="0"/>
          </a:p>
        </p:txBody>
      </p:sp>
      <p:sp>
        <p:nvSpPr>
          <p:cNvPr id="19" name="Shape 17"/>
          <p:cNvSpPr/>
          <p:nvPr/>
        </p:nvSpPr>
        <p:spPr>
          <a:xfrm>
            <a:off x="7315200" y="2103120"/>
            <a:ext cx="2148840" cy="21945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315200" y="2103120"/>
            <a:ext cx="2148840" cy="320040"/>
          </a:xfrm>
          <a:prstGeom prst="roundRect">
            <a:avLst>
              <a:gd name="adj" fmla="val 34286"/>
            </a:avLst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452360" y="25146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Intervene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452360" y="30175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RL-dosed training + lifestyle prescriptions delivered weekly.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436608" y="292608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600" dirty="0"/>
          </a:p>
        </p:txBody>
      </p:sp>
      <p:sp>
        <p:nvSpPr>
          <p:cNvPr id="24" name="Shape 22"/>
          <p:cNvSpPr/>
          <p:nvPr/>
        </p:nvSpPr>
        <p:spPr>
          <a:xfrm>
            <a:off x="9601200" y="2103120"/>
            <a:ext cx="2148840" cy="21945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601200" y="2103120"/>
            <a:ext cx="2148840" cy="320040"/>
          </a:xfrm>
          <a:prstGeom prst="roundRect">
            <a:avLst>
              <a:gd name="adj" fmla="val 34286"/>
            </a:avLst>
          </a:prstGeom>
          <a:solidFill>
            <a:srgbClr val="15C08A"/>
          </a:solidFill>
          <a:ln w="12700">
            <a:solidFill>
              <a:srgbClr val="15C0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9738360" y="25146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 Report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738360" y="3017520"/>
            <a:ext cx="1874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Shareable clinical report for physician, coach, or payor.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57200" y="4572000"/>
            <a:ext cx="11274552" cy="1371600"/>
          </a:xfrm>
          <a:prstGeom prst="roundRect">
            <a:avLst>
              <a:gd name="adj" fmla="val 8000"/>
            </a:avLst>
          </a:prstGeom>
          <a:solidFill>
            <a:srgbClr val="0E2A33"/>
          </a:solidFill>
          <a:ln w="12700">
            <a:solidFill>
              <a:srgbClr val="0E2A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31520" y="46634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LOOP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31520" y="502920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reading retrains the personal model. Every intervention response tunes the next dose. Fitness rises, mortality-risk band drops — measurably, week by week.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journey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5/14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IT IS FOR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primary customers. One signal.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11274552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205740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Individuals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657600" y="205740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Fitness-forward adults who already own a wearable and want their VO₂ managed like blood pressure — with forecasts, targets, and coaching.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869680" y="205740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Longer healthspan, quantified.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3337560"/>
            <a:ext cx="11274552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85800" y="347472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Preventive clinics &amp; concierge medicine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657600" y="347472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 annual guess with a continuous, defensible fitness signal. Faster titration of exercise + lifestyle Rx.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869680" y="347472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Reimbursable RPM (~$120+/pt/month).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4754880"/>
            <a:ext cx="11274552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85800" y="4892040"/>
            <a:ext cx="2926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5C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Employers, payors &amp; at-risk providers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657600" y="4892040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Population-level fitness dashboards; identify decliners early; deploy dosed interventions before events.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869680" y="489204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Lower cardiometabolic claims.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customers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6/14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actually get.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37033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502920" cy="502920"/>
          </a:xfrm>
          <a:prstGeom prst="ellipse">
            <a:avLst/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21488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25880" y="21031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number, tracked forever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27889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fitness metric the AHA calls a vital sign — kept clean across devices, watches, and CPETs.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0832" y="1920240"/>
            <a:ext cx="37033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99432" y="2148840"/>
            <a:ext cx="502920" cy="502920"/>
          </a:xfrm>
          <a:prstGeom prst="ellipse">
            <a:avLst/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99432" y="21488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39512" y="21031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Forecast, not just history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99432" y="27889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90-day projections with uncertainty bands. See where your fitness is going, not just where it's been.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284464" y="1920240"/>
            <a:ext cx="37033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513064" y="2148840"/>
            <a:ext cx="502920" cy="502920"/>
          </a:xfrm>
          <a:prstGeom prst="ellipse">
            <a:avLst/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13064" y="21488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53144" y="210312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Personalized dosing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513064" y="27889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RL-tuned intervals, zone-2 volume, and recovery — updated as you respond.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4114800"/>
            <a:ext cx="37033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85800" y="4343400"/>
            <a:ext cx="502920" cy="502920"/>
          </a:xfrm>
          <a:prstGeom prst="ellipse">
            <a:avLst/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325880" y="429768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Mortality-risk translation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85800" y="498348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reading maps to a hazard band and a life-days signal from published cohorts.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370832" y="4114800"/>
            <a:ext cx="37033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99432" y="4343400"/>
            <a:ext cx="502920" cy="502920"/>
          </a:xfrm>
          <a:prstGeom prst="ellipse">
            <a:avLst/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99432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239512" y="429768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Shareable clinical report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599432" y="498348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One-page PDF for your physician — sources, methods, and trend all cited.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284464" y="4114800"/>
            <a:ext cx="37033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513064" y="4343400"/>
            <a:ext cx="502920" cy="502920"/>
          </a:xfrm>
          <a:prstGeom prst="ellipse">
            <a:avLst/>
          </a:prstGeom>
          <a:solidFill>
            <a:srgbClr val="E8F7F2"/>
          </a:solidFill>
          <a:ln w="12700">
            <a:solidFill>
              <a:srgbClr val="E8F7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513064" y="4343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153144" y="4297680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Hardware-agnostic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513064" y="498348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the wearable you already own. No new device to buy.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7/14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YOUR DATA IN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ways to onboard your VO₂ history.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874520"/>
            <a:ext cx="3703320" cy="42976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85800" y="2057400"/>
            <a:ext cx="1280160" cy="320040"/>
          </a:xfrm>
          <a:prstGeom prst="roundRect">
            <a:avLst>
              <a:gd name="adj" fmla="val 22857"/>
            </a:avLst>
          </a:prstGeom>
          <a:solidFill>
            <a:srgbClr val="F2C744"/>
          </a:solidFill>
          <a:ln w="12700">
            <a:solidFill>
              <a:srgbClr val="F2C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205740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300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EASIEST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85800" y="24688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 ·  Wearable link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306324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 with your Lovable/AeroGlyphics account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Connect → choose Apple Health, Garmin, Whoop, Fitbit, or Oura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read-only VO₂ + HR permission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readings backfill automatically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5669280"/>
            <a:ext cx="3291840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85800" y="574243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60 seconds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70832" y="1874520"/>
            <a:ext cx="3703320" cy="42976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99432" y="2057400"/>
            <a:ext cx="1280160" cy="320040"/>
          </a:xfrm>
          <a:prstGeom prst="roundRect">
            <a:avLst>
              <a:gd name="adj" fmla="val 22857"/>
            </a:avLst>
          </a:prstGeom>
          <a:solidFill>
            <a:srgbClr val="F2C744"/>
          </a:solidFill>
          <a:ln w="12700">
            <a:solidFill>
              <a:srgbClr val="F2C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99432" y="205740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300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EXPORTS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99432" y="24688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 ·  Bulk CSV upload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690872" y="306324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Daily → Import → Bulk CSV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a CSV with columns: date, vo2, source, note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validate rows, preview, and de-duplicate on date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2,000 rows per import; unlimited imports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99432" y="5669280"/>
            <a:ext cx="3291840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99432" y="574243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2 minutes for 5 years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284464" y="1874520"/>
            <a:ext cx="3703320" cy="42976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513064" y="2057400"/>
            <a:ext cx="1280160" cy="320040"/>
          </a:xfrm>
          <a:prstGeom prst="roundRect">
            <a:avLst>
              <a:gd name="adj" fmla="val 22857"/>
            </a:avLst>
          </a:prstGeom>
          <a:solidFill>
            <a:srgbClr val="F2C744"/>
          </a:solidFill>
          <a:ln w="12700">
            <a:solidFill>
              <a:srgbClr val="F2C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8513064" y="2057400"/>
            <a:ext cx="1280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300" dirty="0">
                <a:solidFill>
                  <a:srgbClr val="0E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TEAMS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13064" y="24688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2A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 ·  Public REST API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604504" y="3063240"/>
            <a:ext cx="32004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an API key in Settings → API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readings to /api/public/entries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Body: { date, vo2, source, note } — JSON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2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Webhook back to your system on new insight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513064" y="5669280"/>
            <a:ext cx="3291840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8513064" y="574243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5C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an afternoon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6492240"/>
            <a:ext cx="11274552" cy="0"/>
          </a:xfrm>
          <a:prstGeom prst="line">
            <a:avLst/>
          </a:prstGeom>
          <a:noFill/>
          <a:ln w="9525">
            <a:solidFill>
              <a:srgbClr val="D9E2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" y="6537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your data 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772400" y="6537960"/>
            <a:ext cx="39593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8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AeroGlyphics  ·  8/14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1431</Words>
  <Application>Microsoft Office PowerPoint</Application>
  <PresentationFormat>Widescreen</PresentationFormat>
  <Paragraphs>234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Consolas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AeroGlyphics — The Missing Vital Sign</dc:title>
  <dc:subject>PptxGenJS Presentation</dc:subject>
  <dc:creator>Eangelica Aton</dc:creator>
  <cp:lastModifiedBy>EANGELICA GERMANO ATON</cp:lastModifiedBy>
  <cp:revision>2</cp:revision>
  <dcterms:created xsi:type="dcterms:W3CDTF">2026-07-17T09:19:07Z</dcterms:created>
  <dcterms:modified xsi:type="dcterms:W3CDTF">2026-07-17T10:35:01Z</dcterms:modified>
</cp:coreProperties>
</file>