
<file path=[Content_Types].xml><?xml version="1.0" encoding="utf-8"?>
<Types xmlns="http://schemas.openxmlformats.org/package/2006/content-types"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4" d="100"/>
          <a:sy n="114" d="100"/>
        </p:scale>
        <p:origin x="3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Hazard ratio</c:v>
                </c:pt>
              </c:strCache>
            </c:strRef>
          </c:tx>
          <c:spPr>
            <a:solidFill>
              <a:srgbClr val="F96167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5E3-7F4A-ABBB-898D9167F304}"/>
              </c:ext>
            </c:extLst>
          </c:dPt>
          <c:dPt>
            <c:idx val="1"/>
            <c:invertIfNegative val="0"/>
            <c:bubble3D val="0"/>
            <c:spPr>
              <a:solidFill>
                <a:srgbClr val="02809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45E3-7F4A-ABBB-898D9167F304}"/>
              </c:ext>
            </c:extLst>
          </c:dPt>
          <c:dPt>
            <c:idx val="2"/>
            <c:invertIfNegative val="0"/>
            <c:bubble3D val="0"/>
            <c:spPr>
              <a:solidFill>
                <a:srgbClr val="02809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45E3-7F4A-ABBB-898D9167F304}"/>
              </c:ext>
            </c:extLst>
          </c:dPt>
          <c:dPt>
            <c:idx val="3"/>
            <c:invertIfNegative val="0"/>
            <c:bubble3D val="0"/>
            <c:spPr>
              <a:solidFill>
                <a:srgbClr val="02809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45E3-7F4A-ABBB-898D9167F304}"/>
              </c:ext>
            </c:extLst>
          </c:dPt>
          <c:dPt>
            <c:idx val="4"/>
            <c:invertIfNegative val="0"/>
            <c:bubble3D val="0"/>
            <c:spPr>
              <a:solidFill>
                <a:srgbClr val="02809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45E3-7F4A-ABBB-898D9167F304}"/>
              </c:ext>
            </c:extLst>
          </c:dPt>
          <c:dLbls>
            <c:numFmt formatCode="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i="0" u="none" strike="noStrike">
                    <a:solidFill>
                      <a:srgbClr val="12333B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Low fitness</c:v>
                </c:pt>
                <c:pt idx="1">
                  <c:v>End-stage renal</c:v>
                </c:pt>
                <c:pt idx="2">
                  <c:v>Smoking</c:v>
                </c:pt>
                <c:pt idx="3">
                  <c:v>Diabetes</c:v>
                </c:pt>
                <c:pt idx="4">
                  <c:v>Coronary disease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5.04</c:v>
                </c:pt>
                <c:pt idx="1">
                  <c:v>3</c:v>
                </c:pt>
                <c:pt idx="2">
                  <c:v>1.41</c:v>
                </c:pt>
                <c:pt idx="3">
                  <c:v>1.4</c:v>
                </c:pt>
                <c:pt idx="4">
                  <c:v>1.29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5E3-7F4A-ABBB-898D9167F30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2333B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6"/>
          <c:min val="0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Market</c:v>
                </c:pt>
              </c:strCache>
            </c:strRef>
          </c:tx>
          <c:spPr>
            <a:solidFill>
              <a:srgbClr val="02809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23C-EE4A-B0D0-6FA391AFE645}"/>
              </c:ext>
            </c:extLst>
          </c:dPt>
          <c:dPt>
            <c:idx val="1"/>
            <c:invertIfNegative val="0"/>
            <c:bubble3D val="0"/>
            <c:spPr>
              <a:solidFill>
                <a:srgbClr val="02C39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F23C-EE4A-B0D0-6FA391AFE645}"/>
              </c:ext>
            </c:extLst>
          </c:dPt>
          <c:dLbls>
            <c:numFmt formatCode="&quot;$&quot;0&quot;B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 i="0" u="none" strike="noStrike">
                    <a:solidFill>
                      <a:srgbClr val="12333B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2024</c:v>
                </c:pt>
                <c:pt idx="1">
                  <c:v>2030E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42.4</c:v>
                </c:pt>
                <c:pt idx="1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3C-EE4A-B0D0-6FA391AFE64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12333B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60"/>
          <c:min val="0"/>
        </c:scaling>
        <c:delete val="1"/>
        <c:axPos val="l"/>
        <c:numFmt formatCode="General" sourceLinked="0"/>
        <c:majorTickMark val="out"/>
        <c:minorTickMark val="none"/>
        <c:tickLblPos val="nextTo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475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Venture thesis for an AI platform using continuously-estimated VO2 max (cardiorespiratory fitness) as a managed clinical vital sign for cardiometabolic disease.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Stochastic models: Kalman/EKF/UKF (tracking), HMM/HSMM (segmentation), particle filters (posterior/uncertainty), GPs (irregular series). Technique mature; longitudinal fitness-trajectory application is under-published = whitespace.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Learning networks: LSTM/TCN/transformers (Apple wearable foundation models ~140K participants), survival nets (DeepSurv/DeepHit/RSF), RL/JITAI dosing (HeartSteps). De-risk: Spathis npj Digital Medicine 2022, free-living VO2 max r~0.82, tracks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Market: CV digital health $42.4B(2024)-&gt;$141B(2030E), ~22.5% CAGR (Grand View). RPM CPT 99453/54/57/58 reimbursement. SaMD 510(k)/De Novo; 2025 FDA AI guidance. AHA vital-sign tailwind. Market figures are single-firm estimates; cite one source per number.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Moat: signal not sensor (hardware-agnostic, rides wearable distribution); method compounding (proprietary filtered-trajectory data flywheel); clinical/reimbursable framing; timing convergence.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Validation: Phase 1 estimation validity vs CPET; Phase 2 predictive lift over standard risk scores; Phase 3 interventional RCT. Close on the one-sentence thesis.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Three-part logic: fitness is the strongest modifiable predictor; it is already measured ubiquitously; nobody manages it clinically.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Burden. ADA 2022: $412.9B US diabetes cost, $1 of $4 healthcare dollars. AHA Circulation 2024: 61% of adults with CVD by 2050. CDC NCHS 2024: 40.3% obesity. MetS ~1 in 3 (NHANES analyses).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Mandsager JAMA Netw Open 2018 (n=122,007): low vs elite fitness adjusted HR ~5.04, exceeding CAD 1.29, smoking 1.41, diabetes 1.40. Kokkinos JACC 2022 (750k vets): HR 0.86 per MET (~14%). Kodama JAMA 2009 (n=102,980): 13%/15% per MET. AHA vital-sign statement Ross Circulation 2016.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Reversibility. Blair JAMA 1995: unfit-to-fit ~44% lower all-cause, ~52% lower CV mortality. Erikssen Lancet 1998: ~50% lower CV mortality in top fitness-change quartiles. Mandsager: no upper limit of benefit. NOTE: confirm exact CIs before external 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now. ~560M+ smartwatch users; every major device outputs a VO2 max estimate. AHA vital-sign mandate. Method maturity in state-space + foundation models.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White space. Twin/Virta/Omada manage weight &amp; glucose; Dexcom Stelo/Abbott Lingo mainstreamed continuous glucose; Garmin/WHOOP/Oura estimate VO2 max as consumer data. Negative claim (nobody manages CRF clinically) is consistent with diligence but should be confirmed.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Platform loop: sense, estimate, filter, predict, act. Closed loop learns individual dose-response.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Estimation. Jackson MSSE 1990 non-exercise eq (SEE ~5). Firstbeat ~5% MAPE in runners. HONEST LIMIT: no device measures VO2 max; single-reading LoA ~±9-10 mL/kg/min, drift at extremes. Edge = temporal fusion into a latent trajectory. Uses approved narrower-is-better claim posture.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26880" y="-1463040"/>
            <a:ext cx="4572000" cy="4572000"/>
          </a:xfrm>
          <a:prstGeom prst="ellipse">
            <a:avLst/>
          </a:prstGeom>
          <a:ln w="12700">
            <a:solidFill>
              <a:srgbClr val="028090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058400" y="-822960"/>
            <a:ext cx="3291840" cy="3291840"/>
          </a:xfrm>
          <a:prstGeom prst="ellipse">
            <a:avLst/>
          </a:prstGeom>
          <a:ln w="12700">
            <a:solidFill>
              <a:srgbClr val="02C39A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698480" y="-228600"/>
            <a:ext cx="2103120" cy="2103120"/>
          </a:xfrm>
          <a:prstGeom prst="ellipse">
            <a:avLst/>
          </a:prstGeom>
          <a:solidFill>
            <a:srgbClr val="028090">
              <a:alpha val="1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2344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VENTURE THESIS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03504" y="1691640"/>
            <a:ext cx="96926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missing vital sign.</a:t>
            </a:r>
            <a:endParaRPr lang="en-US" sz="4000" dirty="0"/>
          </a:p>
          <a:p>
            <a:pPr marL="0" indent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CFE6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VO₂ max as the control signal for cardiometabolic disease.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621792" y="4160520"/>
            <a:ext cx="8595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AFC7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 platform that turns continuously-estimated cardiorespiratory fitness into a managed clinical vital sign, using stochastic state-space models and learning networks to predict and lower cardiometabolic risk.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40080" y="5349240"/>
            <a:ext cx="3017520" cy="0"/>
          </a:xfrm>
          <a:prstGeom prst="line">
            <a:avLst/>
          </a:prstGeom>
          <a:noFill/>
          <a:ln w="254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54864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FA0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investor review   ·   July 2026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881541DD-1384-3C52-AE14-1AEA26BADB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78618" y="5247194"/>
            <a:ext cx="5022404" cy="117189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MOAT 2 · STOCHASTIC MODELS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State-space filtering recovers the true fitness signal from the noise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10698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Latent fitness is not observed directly. We model it as a hidden state driven by physiology, updated by noisy wearable measurements, with calibrated uncertainty on every estimate.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640080" y="2286000"/>
            <a:ext cx="525780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68680" y="2514600"/>
            <a:ext cx="1417320" cy="365760"/>
          </a:xfrm>
          <a:prstGeom prst="roundRect">
            <a:avLst>
              <a:gd name="adj" fmla="val 25000"/>
            </a:avLst>
          </a:prstGeom>
          <a:solidFill>
            <a:srgbClr val="0B20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251460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DENOISING &amp; TRACKING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423160" y="2487168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Kalman / EKF / UKF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96112" y="2971800"/>
            <a:ext cx="4800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latent VO₂ as a hidden state; the nonlinear variants absorb the exponential HR–VO₂ kinetics. Denoise and update continuously.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126480" y="2286000"/>
            <a:ext cx="525780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355080" y="2514600"/>
            <a:ext cx="1417320" cy="365760"/>
          </a:xfrm>
          <a:prstGeom prst="roundRect">
            <a:avLst>
              <a:gd name="adj" fmla="val 25000"/>
            </a:avLst>
          </a:prstGeom>
          <a:solidFill>
            <a:srgbClr val="0B20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355080" y="251460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SEGMENTATION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909560" y="2487168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Hidden (semi-)Markov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382512" y="2971800"/>
            <a:ext cx="4800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free-living data into physiological states, rest, activity, recovery, so estimation runs only on trustworthy epochs.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40080" y="4160520"/>
            <a:ext cx="525780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68680" y="4389120"/>
            <a:ext cx="1417320" cy="365760"/>
          </a:xfrm>
          <a:prstGeom prst="roundRect">
            <a:avLst>
              <a:gd name="adj" fmla="val 25000"/>
            </a:avLst>
          </a:prstGeom>
          <a:solidFill>
            <a:srgbClr val="0B20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68680" y="438912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UNCERTAINTY OVER TIME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2423160" y="4361688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Bayesian particle filters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96112" y="4846320"/>
            <a:ext cx="4800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 non-Gaussian, nonlinear fitness dynamics and produce a full posterior over the latent state and its history.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126480" y="4160520"/>
            <a:ext cx="525780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355080" y="4389120"/>
            <a:ext cx="1417320" cy="365760"/>
          </a:xfrm>
          <a:prstGeom prst="roundRect">
            <a:avLst>
              <a:gd name="adj" fmla="val 25000"/>
            </a:avLst>
          </a:prstGeom>
          <a:solidFill>
            <a:srgbClr val="0B20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355080" y="438912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IRREGULAR SERIES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909560" y="4361688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Gaussian processes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382512" y="4846320"/>
            <a:ext cx="4800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 a smooth trajectory from irregular, gappy data with principled imputation and confidence bands at any timepoint.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DB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27" name="Text 8">
            <a:extLst>
              <a:ext uri="{FF2B5EF4-FFF2-40B4-BE49-F238E27FC236}">
                <a16:creationId xmlns:a16="http://schemas.microsoft.com/office/drawing/2014/main" id="{DB9B0122-F2A4-ED87-612F-8D026DD5618C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02C39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0B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MOAT 3 · LEARNING NETWORKS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Deep models convert the fitness trajectory into risk and action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383280" cy="3063240"/>
          </a:xfrm>
          <a:prstGeom prst="roundRect">
            <a:avLst>
              <a:gd name="adj" fmla="val 2388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96112" y="20574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Sequence encoders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96112" y="24871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LSTM / TCN / Transformers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896112" y="3063240"/>
            <a:ext cx="2926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raw HR + motion sequences to VO₂ directly. Wearable foundation models (trained on ~140K participants) yield transferable biosignal embeddings.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251960" y="1828800"/>
            <a:ext cx="3383280" cy="3063240"/>
          </a:xfrm>
          <a:prstGeom prst="roundRect">
            <a:avLst>
              <a:gd name="adj" fmla="val 2388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07992" y="20574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Survival networks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07992" y="24871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DeepSurv / DeepHit / RSF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507992" y="3063240"/>
            <a:ext cx="2926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the fitness trajectory into time-to-event risk for MI, stroke, and type 2 diabetes, handling censoring and competing risks.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7863840" y="1828800"/>
            <a:ext cx="3383280" cy="3063240"/>
          </a:xfrm>
          <a:prstGeom prst="roundRect">
            <a:avLst>
              <a:gd name="adj" fmla="val 2388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119872" y="20574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Reinforcement learning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119872" y="24871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 bandits / JITAI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119872" y="3063240"/>
            <a:ext cx="2926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 exercise and intervention dosing to each patient's learned dose-response, optimizing for fitness gain and adherence.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40080" y="5074920"/>
            <a:ext cx="10927080" cy="868680"/>
          </a:xfrm>
          <a:prstGeom prst="roundRect">
            <a:avLst>
              <a:gd name="adj" fmla="val 8421"/>
            </a:avLst>
          </a:prstGeom>
          <a:solidFill>
            <a:srgbClr val="028090">
              <a:alpha val="2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14400" y="5074920"/>
            <a:ext cx="10424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De-risked:  </a:t>
            </a:r>
            <a:r>
              <a:rPr lang="en-US" sz="1250" dirty="0">
                <a:solidFill>
                  <a:srgbClr val="E4F3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Cambridge's Fenland study predicted free-living VO₂ max at r ≈ 0.82 and tracked change over time (Spathis, npj Digital Medicine 2022). Lab-free longitudinal fitness already works at cohort scale.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20" name="Text 8">
            <a:extLst>
              <a:ext uri="{FF2B5EF4-FFF2-40B4-BE49-F238E27FC236}">
                <a16:creationId xmlns:a16="http://schemas.microsoft.com/office/drawing/2014/main" id="{BC866E98-836D-BDB0-875A-D4CE3A432684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F2B441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0B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large, reimbursable, fast-growing wedge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Cardiovascular digital health market ($B)</a:t>
            </a:r>
            <a:endParaRPr lang="en-US" sz="13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502920" y="2194560"/>
          <a:ext cx="5394960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3"/>
          <p:cNvSpPr/>
          <p:nvPr/>
        </p:nvSpPr>
        <p:spPr>
          <a:xfrm>
            <a:off x="640080" y="55321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~22.5% CAGR   ·   Grand View Research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6309360" y="2148840"/>
            <a:ext cx="5257800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6537960" y="2404872"/>
            <a:ext cx="182880" cy="18288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6858000" y="229514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Reimbursement exists today</a:t>
            </a:r>
            <a:endParaRPr lang="en-US" sz="1450" dirty="0"/>
          </a:p>
        </p:txBody>
      </p:sp>
      <p:sp>
        <p:nvSpPr>
          <p:cNvPr id="10" name="Text 7"/>
          <p:cNvSpPr/>
          <p:nvPr/>
        </p:nvSpPr>
        <p:spPr>
          <a:xfrm>
            <a:off x="6858000" y="2660904"/>
            <a:ext cx="4526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RPM codes (99453/54/57/58) already pay for device-based physiologic monitoring and management, ~$120+/patient/month.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6309360" y="3447288"/>
            <a:ext cx="5257800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6537960" y="3703320"/>
            <a:ext cx="182880" cy="182880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6858000" y="3593592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Regulatory path is defined</a:t>
            </a:r>
            <a:endParaRPr lang="en-US" sz="1450" dirty="0"/>
          </a:p>
        </p:txBody>
      </p:sp>
      <p:sp>
        <p:nvSpPr>
          <p:cNvPr id="14" name="Text 11"/>
          <p:cNvSpPr/>
          <p:nvPr/>
        </p:nvSpPr>
        <p:spPr>
          <a:xfrm>
            <a:off x="6858000" y="3959352"/>
            <a:ext cx="4526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SaMD via 510(k)/De Novo; 2025 FDA AI-device guidance signals a maturing, more predictable pathway.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6309360" y="4745736"/>
            <a:ext cx="5257800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6537960" y="5001768"/>
            <a:ext cx="182880" cy="182880"/>
          </a:xfrm>
          <a:prstGeom prst="ellipse">
            <a:avLst/>
          </a:prstGeom>
          <a:solidFill>
            <a:srgbClr val="F2B44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858000" y="48920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Guideline tailwind</a:t>
            </a:r>
            <a:endParaRPr lang="en-US" sz="1450" dirty="0"/>
          </a:p>
        </p:txBody>
      </p:sp>
      <p:sp>
        <p:nvSpPr>
          <p:cNvPr id="18" name="Text 15"/>
          <p:cNvSpPr/>
          <p:nvPr/>
        </p:nvSpPr>
        <p:spPr>
          <a:xfrm>
            <a:off x="6858000" y="5257800"/>
            <a:ext cx="4526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AHA already designates fitness a clinical vital sign, the clinical mandate precedes the tooling.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DB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  <p:sp>
        <p:nvSpPr>
          <p:cNvPr id="21" name="Text 8">
            <a:extLst>
              <a:ext uri="{FF2B5EF4-FFF2-40B4-BE49-F238E27FC236}">
                <a16:creationId xmlns:a16="http://schemas.microsoft.com/office/drawing/2014/main" id="{2CFCBFF4-B049-E3AA-A1A2-4C4470156445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26880" y="-1463040"/>
            <a:ext cx="4572000" cy="4572000"/>
          </a:xfrm>
          <a:prstGeom prst="ellipse">
            <a:avLst/>
          </a:prstGeom>
          <a:ln w="12700">
            <a:solidFill>
              <a:srgbClr val="028090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058400" y="-822960"/>
            <a:ext cx="3291840" cy="3291840"/>
          </a:xfrm>
          <a:prstGeom prst="ellipse">
            <a:avLst/>
          </a:prstGeom>
          <a:ln w="12700">
            <a:solidFill>
              <a:srgbClr val="02C39A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698480" y="-228600"/>
            <a:ext cx="2103120" cy="2103120"/>
          </a:xfrm>
          <a:prstGeom prst="ellipse">
            <a:avLst/>
          </a:prstGeom>
          <a:solidFill>
            <a:srgbClr val="028090">
              <a:alpha val="1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64008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02C39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0B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WE WIN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0972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defensible position built on data, method, and timing</a:t>
            </a:r>
            <a:endParaRPr lang="en-US" sz="2700" dirty="0"/>
          </a:p>
        </p:txBody>
      </p:sp>
      <p:sp>
        <p:nvSpPr>
          <p:cNvPr id="7" name="Shape 5"/>
          <p:cNvSpPr/>
          <p:nvPr/>
        </p:nvSpPr>
        <p:spPr>
          <a:xfrm>
            <a:off x="640080" y="2148840"/>
            <a:ext cx="5257800" cy="1737360"/>
          </a:xfrm>
          <a:prstGeom prst="roundRect">
            <a:avLst>
              <a:gd name="adj" fmla="val 4211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2377440"/>
            <a:ext cx="502920" cy="502920"/>
          </a:xfrm>
          <a:prstGeom prst="ellipse">
            <a:avLst>
              <a:gd name="adj" fmla="val 49091"/>
            </a:avLst>
          </a:prstGeom>
          <a:solidFill>
            <a:srgbClr val="02C39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PROOF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staged validation plan de-risks the thesis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383280" cy="2606040"/>
          </a:xfrm>
          <a:prstGeom prst="roundRect">
            <a:avLst>
              <a:gd name="adj" fmla="val 2807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96112" y="20116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96112" y="23774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Estimation validity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96112" y="292608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 filtered VO₂ trajectories against CPET in a clinical cohort. Target: precision that beats any single-device reading.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032504" y="2880360"/>
            <a:ext cx="182880" cy="292608"/>
          </a:xfrm>
          <a:prstGeom prst="chevron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251960" y="1828800"/>
            <a:ext cx="3383280" cy="2606040"/>
          </a:xfrm>
          <a:prstGeom prst="roundRect">
            <a:avLst>
              <a:gd name="adj" fmla="val 2807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07992" y="20116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07992" y="23774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Predictive value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4507992" y="292608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 fitness trajectory improves cardiometabolic risk prediction over standard scores in retrospective linked data.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7644384" y="2880360"/>
            <a:ext cx="182880" cy="292608"/>
          </a:xfrm>
          <a:prstGeom prst="chevron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863840" y="1828800"/>
            <a:ext cx="3383280" cy="2606040"/>
          </a:xfrm>
          <a:prstGeom prst="roundRect">
            <a:avLst>
              <a:gd name="adj" fmla="val 2807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119872" y="20116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119872" y="23774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Interventional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8119872" y="292608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Prospective trial: does the closed-loop platform raise fitness and lower measured risk versus usual care?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640080" y="4709160"/>
            <a:ext cx="10927080" cy="1371600"/>
          </a:xfrm>
          <a:prstGeom prst="roundRect">
            <a:avLst>
              <a:gd name="adj" fmla="val 5333"/>
            </a:avLst>
          </a:prstGeom>
          <a:solidFill>
            <a:srgbClr val="0B20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14400" y="4864608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thesis in one sentence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914400" y="5193792"/>
            <a:ext cx="10378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Fitness is the most powerful modifiable cardiometabolic signal in medicine, it now streams passively from hundreds of millions of devices, and the company that filters it into a managed clinical vital sign will own the earliest, cheapest lever on the largest cost in healthcare.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DB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  <p:sp>
        <p:nvSpPr>
          <p:cNvPr id="24" name="Text 8">
            <a:extLst>
              <a:ext uri="{FF2B5EF4-FFF2-40B4-BE49-F238E27FC236}">
                <a16:creationId xmlns:a16="http://schemas.microsoft.com/office/drawing/2014/main" id="{D7F1EA1C-8AA8-DCEC-C447-43C552270602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26880" y="-1463040"/>
            <a:ext cx="4572000" cy="4572000"/>
          </a:xfrm>
          <a:prstGeom prst="ellipse">
            <a:avLst/>
          </a:prstGeom>
          <a:ln w="12700">
            <a:solidFill>
              <a:srgbClr val="028090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058400" y="-822960"/>
            <a:ext cx="3291840" cy="3291840"/>
          </a:xfrm>
          <a:prstGeom prst="ellipse">
            <a:avLst/>
          </a:prstGeom>
          <a:ln w="12700">
            <a:solidFill>
              <a:srgbClr val="02C39A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698480" y="-228600"/>
            <a:ext cx="2103120" cy="2103120"/>
          </a:xfrm>
          <a:prstGeom prst="ellipse">
            <a:avLst/>
          </a:prstGeom>
          <a:solidFill>
            <a:srgbClr val="028090">
              <a:alpha val="1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THESIS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1060704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Fitness is the strongest modifiable predictor of cardiometabolic death, </a:t>
            </a:r>
            <a:r>
              <a:rPr lang="en-US" sz="33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major wearable already estimates it, </a:t>
            </a:r>
            <a:r>
              <a:rPr lang="en-US" sz="3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no one is managing it as a clinical signal.</a:t>
            </a:r>
            <a:endParaRPr lang="en-US" sz="3300" dirty="0"/>
          </a:p>
        </p:txBody>
      </p:sp>
      <p:sp>
        <p:nvSpPr>
          <p:cNvPr id="7" name="Shape 5"/>
          <p:cNvSpPr/>
          <p:nvPr/>
        </p:nvSpPr>
        <p:spPr>
          <a:xfrm>
            <a:off x="640080" y="4572000"/>
            <a:ext cx="3383280" cy="1600200"/>
          </a:xfrm>
          <a:prstGeom prst="roundRect">
            <a:avLst>
              <a:gd name="adj" fmla="val 4571"/>
            </a:avLst>
          </a:prstGeom>
          <a:solidFill>
            <a:srgbClr val="0B2027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96112" y="4828032"/>
            <a:ext cx="201168" cy="201168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207008" y="47365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Proven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896112" y="5138928"/>
            <a:ext cx="2880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250" dirty="0">
                <a:solidFill>
                  <a:srgbClr val="C3D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fitness carries higher mortality risk than smoking, diabetes, or coronary disease.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251960" y="4572000"/>
            <a:ext cx="3383280" cy="1600200"/>
          </a:xfrm>
          <a:prstGeom prst="roundRect">
            <a:avLst>
              <a:gd name="adj" fmla="val 4571"/>
            </a:avLst>
          </a:prstGeom>
          <a:solidFill>
            <a:srgbClr val="0B2027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507992" y="4828032"/>
            <a:ext cx="201168" cy="201168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18888" y="47365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Ubiquitous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507992" y="5138928"/>
            <a:ext cx="2880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250" dirty="0">
                <a:solidFill>
                  <a:srgbClr val="C3D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560M+ smartwatches already output a VO₂ max estimate, continuously and passively.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7863840" y="4572000"/>
            <a:ext cx="3383280" cy="1600200"/>
          </a:xfrm>
          <a:prstGeom prst="roundRect">
            <a:avLst>
              <a:gd name="adj" fmla="val 4571"/>
            </a:avLst>
          </a:prstGeom>
          <a:solidFill>
            <a:srgbClr val="0B2027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119872" y="4828032"/>
            <a:ext cx="201168" cy="201168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30768" y="47365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Unclaimed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8119872" y="5138928"/>
            <a:ext cx="2880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250" dirty="0">
                <a:solidFill>
                  <a:srgbClr val="C3D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Rivals manage glucose and weight. Fitness as a managed vital sign is open.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21" name="Text 8">
            <a:extLst>
              <a:ext uri="{FF2B5EF4-FFF2-40B4-BE49-F238E27FC236}">
                <a16:creationId xmlns:a16="http://schemas.microsoft.com/office/drawing/2014/main" id="{AB4A2AE4-BA65-67CB-8B83-3E7FBCE7A96A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F96167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Cardiometabolic disease is the largest and fastest-growing cost in medicine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640080" y="1965960"/>
            <a:ext cx="2578608" cy="3200400"/>
          </a:xfrm>
          <a:prstGeom prst="roundRect">
            <a:avLst>
              <a:gd name="adj" fmla="val 2837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  <a:effectLst>
            <a:outerShdw blurRad="88900" dist="38100" dir="5400000" algn="bl" rotWithShape="0">
              <a:srgbClr val="9FB4B8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77240" y="2240280"/>
            <a:ext cx="23042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$413B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841248" y="324612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US cost of diagnosed diabetes; $1 of every $4 in US healthcare spend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41248" y="4681728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ADA, 2022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401568" y="1965960"/>
            <a:ext cx="2578608" cy="3200400"/>
          </a:xfrm>
          <a:prstGeom prst="roundRect">
            <a:avLst>
              <a:gd name="adj" fmla="val 2837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  <a:effectLst>
            <a:outerShdw blurRad="88900" dist="38100" dir="5400000" algn="bl" rotWithShape="0">
              <a:srgbClr val="9FB4B8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538728" y="2240280"/>
            <a:ext cx="23042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61%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3602736" y="324612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US adults projected to have cardiovascular disease by 2050 (&gt;184M people)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602736" y="4681728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AHA, Circulation 2024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163056" y="1965960"/>
            <a:ext cx="2578608" cy="3200400"/>
          </a:xfrm>
          <a:prstGeom prst="roundRect">
            <a:avLst>
              <a:gd name="adj" fmla="val 2837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  <a:effectLst>
            <a:outerShdw blurRad="88900" dist="38100" dir="5400000" algn="bl" rotWithShape="0">
              <a:srgbClr val="9FB4B8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300216" y="2240280"/>
            <a:ext cx="23042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40.3%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6364224" y="324612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adult obesity prevalence; every state now above 25%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364224" y="4681728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CDC NCHS, 2024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8924544" y="1965960"/>
            <a:ext cx="2578608" cy="3200400"/>
          </a:xfrm>
          <a:prstGeom prst="roundRect">
            <a:avLst>
              <a:gd name="adj" fmla="val 2837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  <a:effectLst>
            <a:outerShdw blurRad="88900" dist="38100" dir="5400000" algn="bl" rotWithShape="0">
              <a:srgbClr val="9FB4B8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061704" y="2240280"/>
            <a:ext cx="23042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~1 in 3</a:t>
            </a:r>
            <a:endParaRPr lang="en-US" sz="4000" dirty="0"/>
          </a:p>
        </p:txBody>
      </p:sp>
      <p:sp>
        <p:nvSpPr>
          <p:cNvPr id="18" name="Text 16"/>
          <p:cNvSpPr/>
          <p:nvPr/>
        </p:nvSpPr>
        <p:spPr>
          <a:xfrm>
            <a:off x="9125712" y="324612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adults meet criteria for metabolic syndrome, and rising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25712" y="4681728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NHANES analyses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" y="5486400"/>
            <a:ext cx="10789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conditions share a common physiology, and a common, measurable early warning: declining aerobic capacity.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DB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23" name="Text 8">
            <a:extLst>
              <a:ext uri="{FF2B5EF4-FFF2-40B4-BE49-F238E27FC236}">
                <a16:creationId xmlns:a16="http://schemas.microsoft.com/office/drawing/2014/main" id="{0D6F3FE7-25A0-8A66-2D67-4FE269217CA0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SIGNAL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Cardiorespiratory fitness out-predicts the classic risk factors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Adjusted all-cause mortality hazard ratio vs a normal-fitness reference (=1.0). Cleveland Clinic, 122,007 patients.</a:t>
            </a:r>
            <a:endParaRPr lang="en-US" sz="13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548640" y="2148840"/>
          <a:ext cx="6583680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7452360" y="2148840"/>
            <a:ext cx="4114800" cy="3977640"/>
          </a:xfrm>
          <a:prstGeom prst="roundRect">
            <a:avLst>
              <a:gd name="adj" fmla="val 1839"/>
            </a:avLst>
          </a:prstGeom>
          <a:solidFill>
            <a:srgbClr val="0B20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7726680" y="2377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evidence says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26680" y="28803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14%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7726680" y="3246120"/>
            <a:ext cx="3611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all-cause mortality per 1-MET gain in fitness (750,000 US veterans)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7726680" y="390448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13% / 15%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7726680" y="4270248"/>
            <a:ext cx="3611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mortality / CVD events per MET in a 102,980-person meta-analysis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7726680" y="4928616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“Vital sign”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7726680" y="5294376"/>
            <a:ext cx="3611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AHA: fitness is as powerful a predictor as hypertension, smoking, and diabetes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640080" y="6199632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Mandsager, JAMA Netw Open 2018 · Kokkinos, JACC 2022 · Kodama, JAMA 2009 · Ross (AHA), Circulation 2016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DB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18" name="Text 8">
            <a:extLst>
              <a:ext uri="{FF2B5EF4-FFF2-40B4-BE49-F238E27FC236}">
                <a16:creationId xmlns:a16="http://schemas.microsoft.com/office/drawing/2014/main" id="{0A1A38E0-1B51-9E76-192C-B0B5809B6483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26880" y="-1463040"/>
            <a:ext cx="4572000" cy="4572000"/>
          </a:xfrm>
          <a:prstGeom prst="ellipse">
            <a:avLst/>
          </a:prstGeom>
          <a:ln w="12700">
            <a:solidFill>
              <a:srgbClr val="028090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058400" y="-822960"/>
            <a:ext cx="3291840" cy="3291840"/>
          </a:xfrm>
          <a:prstGeom prst="ellipse">
            <a:avLst/>
          </a:prstGeom>
          <a:ln w="12700">
            <a:solidFill>
              <a:srgbClr val="02C39A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698480" y="-228600"/>
            <a:ext cx="2103120" cy="2103120"/>
          </a:xfrm>
          <a:prstGeom prst="ellipse">
            <a:avLst/>
          </a:prstGeom>
          <a:solidFill>
            <a:srgbClr val="028090">
              <a:alpha val="1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64008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02C39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0B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05156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Fitness is modifiable, and moving it moves outcomes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40080" y="182880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AFC7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Unlike age or genetics, cardiorespiratory fitness responds to intervention, and the risk reduction follows. That makes it not just a predictor, but a lever.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40080" y="2971800"/>
            <a:ext cx="3383280" cy="2834640"/>
          </a:xfrm>
          <a:prstGeom prst="roundRect">
            <a:avLst>
              <a:gd name="adj" fmla="val 2581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3200400"/>
            <a:ext cx="2834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44%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932688" y="397764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all-cause mortality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32688" y="4343400"/>
            <a:ext cx="2880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men who moved from unfit to fit between two exams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32688" y="539496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FA0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Blair, JAMA 1995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251960" y="2971800"/>
            <a:ext cx="3383280" cy="2834640"/>
          </a:xfrm>
          <a:prstGeom prst="roundRect">
            <a:avLst>
              <a:gd name="adj" fmla="val 2581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26280" y="3200400"/>
            <a:ext cx="2834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~50%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4544568" y="397764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CV mortality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44568" y="4343400"/>
            <a:ext cx="2880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highest quartiles of fitness improvement over time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44568" y="539496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FA0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Erikssen, Lancet 1998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863840" y="2971800"/>
            <a:ext cx="3383280" cy="2834640"/>
          </a:xfrm>
          <a:prstGeom prst="roundRect">
            <a:avLst>
              <a:gd name="adj" fmla="val 2581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138160" y="3200400"/>
            <a:ext cx="2834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ceiling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8156448" y="397764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benefit observed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156448" y="4343400"/>
            <a:ext cx="2880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keeps falling with fitness, with no upper limit in the data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156448" y="539496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FA0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Mandsager, 2018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25" name="Text 8">
            <a:extLst>
              <a:ext uri="{FF2B5EF4-FFF2-40B4-BE49-F238E27FC236}">
                <a16:creationId xmlns:a16="http://schemas.microsoft.com/office/drawing/2014/main" id="{92D2DC74-9DDD-9D9C-C5D6-1E7D25A82A1D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F2B441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0B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measurement problem just solved itself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10424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Fitness used to require a lab, a treadmill, and a gas analyzer. Three shifts made it a continuous, passive, population-scale signal.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377440"/>
            <a:ext cx="3383280" cy="338328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  <a:effectLst>
            <a:outerShdw blurRad="88900" dist="38100" dir="5400000" algn="bl" rotWithShape="0">
              <a:srgbClr val="9FB4B8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14400" y="2651760"/>
            <a:ext cx="256032" cy="256032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298448" y="257860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560M+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14400" y="32004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smartwatches in use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914400" y="3611880"/>
            <a:ext cx="28803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major device, Apple, Garmin, Fitbit, WHOOP, Oura, already outputs a VO₂ max estimate from heart rate and motion.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251960" y="2377440"/>
            <a:ext cx="3383280" cy="338328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  <a:effectLst>
            <a:outerShdw blurRad="88900" dist="38100" dir="5400000" algn="bl" rotWithShape="0">
              <a:srgbClr val="9FB4B8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526280" y="2651760"/>
            <a:ext cx="256032" cy="256032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10328" y="257860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Guideline pull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526280" y="32004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AHA vital-sign status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4526280" y="3611880"/>
            <a:ext cx="28803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major society already calls fitness a clinical vital sign that should be assessed at least annually. Nothing operationalizes it continuously.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7863840" y="2377440"/>
            <a:ext cx="3383280" cy="338328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  <a:effectLst>
            <a:outerShdw blurRad="88900" dist="38100" dir="5400000" algn="bl" rotWithShape="0">
              <a:srgbClr val="9FB4B8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138160" y="2651760"/>
            <a:ext cx="256032" cy="256032"/>
          </a:xfrm>
          <a:prstGeom prst="ellipse">
            <a:avLst/>
          </a:prstGeom>
          <a:solidFill>
            <a:srgbClr val="F2B44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522208" y="257860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Method maturity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8138160" y="32004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meets physiology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8138160" y="3611880"/>
            <a:ext cx="28803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State-space filtering and wearable foundation models can now turn noisy free-living data into a calibrated fitness trajectory.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DB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22" name="Text 8">
            <a:extLst>
              <a:ext uri="{FF2B5EF4-FFF2-40B4-BE49-F238E27FC236}">
                <a16:creationId xmlns:a16="http://schemas.microsoft.com/office/drawing/2014/main" id="{2831F8CE-82F2-0D90-30F8-72A31602FCFA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F96167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 SPACE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Everyone measures a slice. No one manages fitness.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3383280" cy="2514600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96112" y="19659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Cardiometabolic care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96112" y="2359152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Twin Health · Virta · Omada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96112" y="292608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weight and glucose through coaching and nutrition. Fitness is not the managed signal.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251960" y="1783080"/>
            <a:ext cx="3383280" cy="2514600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07992" y="19659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Continuous glucose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07992" y="2359152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Dexcom Stelo · Abbott Lingo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07992" y="292608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Proved that a continuous biomarker can go mainstream, for glucose, not fitness.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7863840" y="1783080"/>
            <a:ext cx="3383280" cy="2514600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119872" y="19659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2B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Fitness analytics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8119872" y="2359152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Garmin/Firstbeat · WHOOP · Oura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119872" y="292608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estimate VO₂ max continuously, but treat it as consumer training data.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40080" y="4526280"/>
            <a:ext cx="10927080" cy="1600200"/>
          </a:xfrm>
          <a:prstGeom prst="roundRect">
            <a:avLst>
              <a:gd name="adj" fmla="val 4571"/>
            </a:avLst>
          </a:prstGeom>
          <a:solidFill>
            <a:srgbClr val="0B20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960120" y="4846320"/>
            <a:ext cx="274320" cy="274320"/>
          </a:xfrm>
          <a:prstGeom prst="ellipse">
            <a:avLst/>
          </a:prstGeom>
          <a:solidFill>
            <a:srgbClr val="F9616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371600" y="473659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9616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gap: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2926080" y="4663440"/>
            <a:ext cx="83210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one operationalizes continuously-estimated VO₂ max as a clinical management signal for cardiometabolic disease. The number already exists on 560M wrists. We turn it into managed care.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DB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22" name="Text 8">
            <a:extLst>
              <a:ext uri="{FF2B5EF4-FFF2-40B4-BE49-F238E27FC236}">
                <a16:creationId xmlns:a16="http://schemas.microsoft.com/office/drawing/2014/main" id="{C49DD236-E44B-AF29-171B-2CF8AD23055A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02C39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0B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PLATFORM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From noisy wrist data to a managed clinical signal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AFC7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continuous loop: estimate the latent fitness state, quantify its uncertainty, forecast risk, and dose the intervention that moves it.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640080" y="2514600"/>
            <a:ext cx="2084832" cy="2331720"/>
          </a:xfrm>
          <a:prstGeom prst="roundRect">
            <a:avLst>
              <a:gd name="adj" fmla="val 3070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2697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3227832"/>
            <a:ext cx="17647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Sense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685032"/>
            <a:ext cx="176479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HR, motion, pace, sleep from wearables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24912" y="3534156"/>
            <a:ext cx="182880" cy="292608"/>
          </a:xfrm>
          <a:prstGeom prst="chevron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834640" y="2514600"/>
            <a:ext cx="2084832" cy="2331720"/>
          </a:xfrm>
          <a:prstGeom prst="roundRect">
            <a:avLst>
              <a:gd name="adj" fmla="val 3070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017520" y="2697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017520" y="3227832"/>
            <a:ext cx="17647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Estimate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017520" y="3685032"/>
            <a:ext cx="176479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VO₂ max from HR–pace models + calibration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919472" y="3534156"/>
            <a:ext cx="182880" cy="292608"/>
          </a:xfrm>
          <a:prstGeom prst="chevron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029200" y="2514600"/>
            <a:ext cx="2084832" cy="2331720"/>
          </a:xfrm>
          <a:prstGeom prst="roundRect">
            <a:avLst>
              <a:gd name="adj" fmla="val 3070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212080" y="2697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5212080" y="3227832"/>
            <a:ext cx="17647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Filter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212080" y="3685032"/>
            <a:ext cx="176479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State-space tracking of latent fitness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7114032" y="3534156"/>
            <a:ext cx="182880" cy="292608"/>
          </a:xfrm>
          <a:prstGeom prst="chevron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223760" y="2514600"/>
            <a:ext cx="2084832" cy="2331720"/>
          </a:xfrm>
          <a:prstGeom prst="roundRect">
            <a:avLst>
              <a:gd name="adj" fmla="val 3070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406640" y="2697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406640" y="3227832"/>
            <a:ext cx="17647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Predict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406640" y="3685032"/>
            <a:ext cx="176479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Survival models forecast risk over time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9308592" y="3534156"/>
            <a:ext cx="182880" cy="292608"/>
          </a:xfrm>
          <a:prstGeom prst="chevron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9418320" y="2514600"/>
            <a:ext cx="2084832" cy="2331720"/>
          </a:xfrm>
          <a:prstGeom prst="roundRect">
            <a:avLst>
              <a:gd name="adj" fmla="val 3070"/>
            </a:avLst>
          </a:prstGeom>
          <a:solidFill>
            <a:srgbClr val="13343D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9601200" y="2697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9601200" y="3227832"/>
            <a:ext cx="17647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Act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601200" y="3685032"/>
            <a:ext cx="176479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B9D0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RL-dosed exercise &amp; intervention nudges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640080" y="5120640"/>
            <a:ext cx="10698480" cy="777240"/>
          </a:xfrm>
          <a:prstGeom prst="roundRect">
            <a:avLst>
              <a:gd name="adj" fmla="val 9412"/>
            </a:avLst>
          </a:prstGeom>
          <a:solidFill>
            <a:srgbClr val="028090">
              <a:alpha val="18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914400" y="5120640"/>
            <a:ext cx="10149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D8E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 loop:  each intervention updates the fitness state and re-forecasts risk, so the model learns the individual's dose-response over time.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  <p:sp>
        <p:nvSpPr>
          <p:cNvPr id="33" name="Text 8">
            <a:extLst>
              <a:ext uri="{FF2B5EF4-FFF2-40B4-BE49-F238E27FC236}">
                <a16:creationId xmlns:a16="http://schemas.microsoft.com/office/drawing/2014/main" id="{E8333FA7-C82A-169E-A935-43CEFE228EB6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2926080" cy="292608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MOAT 1 · ESTIMATION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233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Turning a noisy consumer estimate into a clinical-grade trajectory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5349240" cy="4160520"/>
          </a:xfrm>
          <a:prstGeom prst="roundRect">
            <a:avLst>
              <a:gd name="adj" fmla="val 1758"/>
            </a:avLst>
          </a:prstGeom>
          <a:solidFill>
            <a:srgbClr val="FFFFFF"/>
          </a:solidFill>
          <a:ln w="12700">
            <a:solidFill>
              <a:srgbClr val="D8E3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20116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method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42316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90500" indent="-190500">
              <a:lnSpc>
                <a:spcPct val="11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fixed workload, a fitter person shows a lower heart rate.</a:t>
            </a:r>
            <a:endParaRPr lang="en-US" sz="1300" dirty="0"/>
          </a:p>
          <a:p>
            <a:pPr marL="190500" indent="-190500">
              <a:lnSpc>
                <a:spcPct val="11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Non-exercise equations (Jackson 1990) and submaximal HR–VO₂ models are validated to ~5 mL/kg/min SEE.</a:t>
            </a:r>
            <a:endParaRPr lang="en-US" sz="1300" dirty="0"/>
          </a:p>
          <a:p>
            <a:pPr marL="190500" indent="-190500">
              <a:lnSpc>
                <a:spcPct val="11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%HR-reserve ≈ %VO₂-reserve lets us infer capacity from free-living exertion.</a:t>
            </a:r>
            <a:endParaRPr lang="en-US" sz="1300" dirty="0"/>
          </a:p>
          <a:p>
            <a:pPr marL="190500" indent="-190500">
              <a:lnSpc>
                <a:spcPct val="110000"/>
              </a:lnSpc>
              <a:buSzPct val="100000"/>
              <a:buChar char="•"/>
            </a:pPr>
            <a:r>
              <a:rPr lang="en-US" sz="1300" dirty="0">
                <a:solidFill>
                  <a:srgbClr val="123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Data-quality filtering (Firstbeat approach) reaches ~5% error in runners against the lab.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217920" y="1783080"/>
            <a:ext cx="5349240" cy="4160520"/>
          </a:xfrm>
          <a:prstGeom prst="roundRect">
            <a:avLst>
              <a:gd name="adj" fmla="val 1758"/>
            </a:avLst>
          </a:prstGeom>
          <a:solidFill>
            <a:srgbClr val="0B20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92240" y="20116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9616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honest limit, and our edge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92240" y="2468880"/>
            <a:ext cx="48463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300" dirty="0">
                <a:solidFill>
                  <a:srgbClr val="E9C7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wearable measures VO₂ max; every number is a model estimate. Single readings carry wide limits of agreement (±9–10 mL/kg/min) and drift at fitness extremes.</a:t>
            </a:r>
            <a:endParaRPr lang="en-US" sz="13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CFE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edge:  we don't trust any single reading. We fuse repeated free-living estimates over time into a filtered latent state, converting per-reading noise into a precise trajectory, exactly where clinical value lives.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6172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E76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Jackson, MSSE 1990 · Firstbeat white paper 2017 · Apple Cardio Fitness 2021 · INTERLIVE wearable reviews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1247120" y="64190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DB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  <p:sp>
        <p:nvSpPr>
          <p:cNvPr id="13" name="Text 8">
            <a:extLst>
              <a:ext uri="{FF2B5EF4-FFF2-40B4-BE49-F238E27FC236}">
                <a16:creationId xmlns:a16="http://schemas.microsoft.com/office/drawing/2014/main" id="{8F9F86DE-B279-18B3-B5EF-4747EAE45ADB}"/>
              </a:ext>
            </a:extLst>
          </p:cNvPr>
          <p:cNvSpPr/>
          <p:nvPr/>
        </p:nvSpPr>
        <p:spPr>
          <a:xfrm>
            <a:off x="502920" y="641908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AeroGlyphics</a:t>
            </a:r>
            <a:r>
              <a:rPr lang="en-US" sz="900" dirty="0">
                <a:solidFill>
                  <a:srgbClr val="6C8A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VO₂ max cardiometabolic thesis  ·  Confidential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2212</Words>
  <Application>Microsoft Macintosh PowerPoint</Application>
  <PresentationFormat>Widescreen</PresentationFormat>
  <Paragraphs>216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Wayne Pan</cp:lastModifiedBy>
  <cp:revision>4</cp:revision>
  <dcterms:created xsi:type="dcterms:W3CDTF">2026-07-16T06:00:57Z</dcterms:created>
  <dcterms:modified xsi:type="dcterms:W3CDTF">2026-07-16T07:16:15Z</dcterms:modified>
</cp:coreProperties>
</file>